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6" r:id="rId3"/>
    <p:sldId id="261" r:id="rId4"/>
    <p:sldId id="262" r:id="rId5"/>
    <p:sldId id="263" r:id="rId6"/>
    <p:sldId id="264" r:id="rId7"/>
    <p:sldId id="259" r:id="rId8"/>
    <p:sldId id="265" r:id="rId9"/>
    <p:sldId id="260" r:id="rId10"/>
    <p:sldId id="279" r:id="rId11"/>
    <p:sldId id="280" r:id="rId12"/>
    <p:sldId id="281" r:id="rId13"/>
    <p:sldId id="278" r:id="rId14"/>
    <p:sldId id="268" r:id="rId15"/>
    <p:sldId id="269" r:id="rId16"/>
    <p:sldId id="270" r:id="rId17"/>
    <p:sldId id="272" r:id="rId18"/>
    <p:sldId id="273" r:id="rId19"/>
    <p:sldId id="271" r:id="rId20"/>
    <p:sldId id="275" r:id="rId21"/>
    <p:sldId id="266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66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B48B-5C30-4C0B-8180-A2E8A667888F}" type="datetimeFigureOut">
              <a:rPr lang="es-CO" smtClean="0"/>
              <a:pPr/>
              <a:t>21/08/2013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E2839-C2C1-4319-9E77-F15068C4AD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oporte%20Cientifico%20Aprender%20idiomas%20es%20Saludable%20para%20el%20Cerebro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oespocacosa.wordpress.com/2008/10/07/un-ejercicio-sencillo-para-determinar-cual-hemisferio-cerebral-predomina-en-ti/" TargetMode="External"/><Relationship Id="rId2" Type="http://schemas.openxmlformats.org/officeDocument/2006/relationships/hyperlink" Target="http://www.marcelac.com.ar/cerebro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4653136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prstClr val="black"/>
                </a:solidFill>
              </a:rPr>
              <a:t>    Institución Educativa Normal Superior de Envigado</a:t>
            </a:r>
          </a:p>
          <a:p>
            <a:r>
              <a:rPr lang="es-CO" sz="2000" dirty="0">
                <a:solidFill>
                  <a:prstClr val="black"/>
                </a:solidFill>
              </a:rPr>
              <a:t> </a:t>
            </a:r>
            <a:r>
              <a:rPr lang="es-CO" sz="2000" dirty="0" smtClean="0">
                <a:solidFill>
                  <a:prstClr val="black"/>
                </a:solidFill>
              </a:rPr>
              <a:t>                      Formación Complementaria </a:t>
            </a:r>
          </a:p>
          <a:p>
            <a:r>
              <a:rPr lang="es-CO" sz="2000" dirty="0">
                <a:solidFill>
                  <a:prstClr val="black"/>
                </a:solidFill>
              </a:rPr>
              <a:t> </a:t>
            </a:r>
            <a:r>
              <a:rPr lang="es-CO" sz="2000" dirty="0" smtClean="0">
                <a:solidFill>
                  <a:prstClr val="black"/>
                </a:solidFill>
              </a:rPr>
              <a:t>                               Semestre IV</a:t>
            </a:r>
          </a:p>
          <a:p>
            <a:r>
              <a:rPr lang="es-CO" sz="2000" dirty="0">
                <a:solidFill>
                  <a:prstClr val="black"/>
                </a:solidFill>
              </a:rPr>
              <a:t> </a:t>
            </a:r>
            <a:r>
              <a:rPr lang="es-CO" sz="2000" dirty="0" smtClean="0">
                <a:solidFill>
                  <a:prstClr val="black"/>
                </a:solidFill>
              </a:rPr>
              <a:t>                           Didáctica del Inglés </a:t>
            </a:r>
          </a:p>
          <a:p>
            <a:r>
              <a:rPr lang="es-CO" sz="2000" dirty="0">
                <a:solidFill>
                  <a:prstClr val="black"/>
                </a:solidFill>
              </a:rPr>
              <a:t> </a:t>
            </a:r>
            <a:r>
              <a:rPr lang="es-CO" sz="2000" dirty="0" smtClean="0">
                <a:solidFill>
                  <a:prstClr val="black"/>
                </a:solidFill>
              </a:rPr>
              <a:t>                                     2013</a:t>
            </a:r>
            <a:endParaRPr lang="es-CO" sz="20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83768" y="295680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prstClr val="black"/>
                </a:solidFill>
              </a:rPr>
              <a:t>Mariluz Restrepo Morales </a:t>
            </a:r>
          </a:p>
          <a:p>
            <a:r>
              <a:rPr lang="es-CO" sz="2400" dirty="0" smtClean="0">
                <a:solidFill>
                  <a:prstClr val="black"/>
                </a:solidFill>
              </a:rPr>
              <a:t>    </a:t>
            </a:r>
            <a:r>
              <a:rPr lang="es-CO" sz="2000" dirty="0" smtClean="0">
                <a:solidFill>
                  <a:prstClr val="black"/>
                </a:solidFill>
              </a:rPr>
              <a:t>Maestra en Formación</a:t>
            </a:r>
            <a:endParaRPr lang="es-CO" sz="2000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27784" y="980728"/>
            <a:ext cx="394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prstClr val="black"/>
                </a:solidFill>
              </a:rPr>
              <a:t>EL CEREBRO</a:t>
            </a:r>
          </a:p>
          <a:p>
            <a:r>
              <a:rPr lang="es-CO" sz="2000" dirty="0" smtClean="0">
                <a:solidFill>
                  <a:prstClr val="black"/>
                </a:solidFill>
              </a:rPr>
              <a:t>          (CEREBRUM)</a:t>
            </a:r>
            <a:endParaRPr lang="es-CO" sz="2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391"/>
            <a:ext cx="15621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3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79712" y="188640"/>
            <a:ext cx="479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rgbClr val="FF0066"/>
                </a:solidFill>
              </a:rPr>
              <a:t>ACTIVITIES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445" y="1988840"/>
            <a:ext cx="4153771" cy="303711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884775" y="5229200"/>
            <a:ext cx="69847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prstClr val="black"/>
                </a:solidFill>
              </a:rPr>
              <a:t>Cada uno de nosotros percibirá que gira hacia el lado dominante de nuestro cerebro. Es decir, si eres diestro, girará hacia la derecha. Y zurdo a la izquierda. Esto es porque el hemisferio cerebral que domina percibe de inmediato y mas rápido el estímulo; sin embargo, esto no significa que no puedas ver que gire hacia el otro lado</a:t>
            </a:r>
            <a:r>
              <a:rPr lang="es-CO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62445" y="1268760"/>
            <a:ext cx="44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prstClr val="white"/>
                </a:solidFill>
              </a:rPr>
              <a:t>¿Hacia qué lado gira la bailarina?</a:t>
            </a:r>
          </a:p>
        </p:txBody>
      </p:sp>
    </p:spTree>
    <p:extLst>
      <p:ext uri="{BB962C8B-B14F-4D97-AF65-F5344CB8AC3E}">
        <p14:creationId xmlns:p14="http://schemas.microsoft.com/office/powerpoint/2010/main" xmlns="" val="26435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53650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99592" y="486916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prstClr val="white"/>
                </a:solidFill>
              </a:rPr>
              <a:t>SI VISTE LAS VERDES ANTES, TENES EL HEMISFERIO IZQUIERDO DE TU CEREBRO MAS DESARROLLADO QUE EL DERECHO Y VICEVERSA.</a:t>
            </a:r>
          </a:p>
        </p:txBody>
      </p:sp>
    </p:spTree>
    <p:extLst>
      <p:ext uri="{BB962C8B-B14F-4D97-AF65-F5344CB8AC3E}">
        <p14:creationId xmlns:p14="http://schemas.microsoft.com/office/powerpoint/2010/main" xmlns="" val="20710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40" y="4031340"/>
            <a:ext cx="7626350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43808" y="548492"/>
            <a:ext cx="56821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Importancia </a:t>
            </a:r>
          </a:p>
          <a:p>
            <a:pPr algn="ctr"/>
            <a:r>
              <a:rPr lang="es-ES" sz="3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36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la enseñanza del Inglés</a:t>
            </a:r>
            <a:endParaRPr lang="es-ES" sz="36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7718" y="35213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FF0066"/>
                </a:solidFill>
              </a:rPr>
              <a:t>Permite: </a:t>
            </a:r>
            <a:endParaRPr lang="es-CO" sz="2800" b="1" dirty="0">
              <a:solidFill>
                <a:srgbClr val="FF0066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2918" y="543450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solidFill>
                  <a:srgbClr val="FF0066"/>
                </a:solidFill>
              </a:rPr>
              <a:t>*</a:t>
            </a:r>
            <a:r>
              <a:rPr lang="es-CO" sz="2800" dirty="0">
                <a:solidFill>
                  <a:prstClr val="black"/>
                </a:solidFill>
              </a:rPr>
              <a:t>P</a:t>
            </a:r>
            <a:r>
              <a:rPr lang="es-CO" sz="2800" dirty="0" smtClean="0">
                <a:solidFill>
                  <a:prstClr val="black"/>
                </a:solidFill>
              </a:rPr>
              <a:t>rofesor: tomar unos pasos prácticos hacia una forma más eficaz de </a:t>
            </a:r>
            <a:r>
              <a:rPr lang="es-CO" sz="2800" b="1" dirty="0" smtClean="0">
                <a:solidFill>
                  <a:srgbClr val="FF0066"/>
                </a:solidFill>
              </a:rPr>
              <a:t>enseñar</a:t>
            </a:r>
            <a:r>
              <a:rPr lang="es-CO" b="1" dirty="0" smtClean="0">
                <a:solidFill>
                  <a:srgbClr val="FF0066"/>
                </a:solidFill>
              </a:rPr>
              <a:t>.</a:t>
            </a:r>
            <a:r>
              <a:rPr lang="es-CO" dirty="0" smtClean="0">
                <a:solidFill>
                  <a:srgbClr val="FF0066"/>
                </a:solidFill>
              </a:rPr>
              <a:t> </a:t>
            </a:r>
            <a:endParaRPr lang="es-CO" dirty="0">
              <a:solidFill>
                <a:srgbClr val="FF0066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40" y="404545"/>
            <a:ext cx="2430368" cy="2042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92918" y="2690335"/>
            <a:ext cx="7458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66"/>
                </a:solidFill>
              </a:rPr>
              <a:t>*</a:t>
            </a:r>
            <a:r>
              <a:rPr lang="es-CO" sz="2400" dirty="0">
                <a:solidFill>
                  <a:prstClr val="black"/>
                </a:solidFill>
              </a:rPr>
              <a:t>El aprendizaje del idioma es el primer paso hacia la comunicación.</a:t>
            </a:r>
          </a:p>
        </p:txBody>
      </p:sp>
    </p:spTree>
    <p:extLst>
      <p:ext uri="{BB962C8B-B14F-4D97-AF65-F5344CB8AC3E}">
        <p14:creationId xmlns:p14="http://schemas.microsoft.com/office/powerpoint/2010/main" xmlns="" val="205810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4653136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prstClr val="black"/>
                </a:solidFill>
              </a:rPr>
              <a:t>    Institución Educativa Normal Superior de Envigado</a:t>
            </a:r>
          </a:p>
          <a:p>
            <a:r>
              <a:rPr lang="es-CO" sz="2000" dirty="0">
                <a:solidFill>
                  <a:prstClr val="black"/>
                </a:solidFill>
              </a:rPr>
              <a:t> </a:t>
            </a:r>
            <a:r>
              <a:rPr lang="es-CO" sz="2000" dirty="0" smtClean="0">
                <a:solidFill>
                  <a:prstClr val="black"/>
                </a:solidFill>
              </a:rPr>
              <a:t>                      Formación Complementaria </a:t>
            </a:r>
          </a:p>
          <a:p>
            <a:r>
              <a:rPr lang="es-CO" sz="2000" dirty="0">
                <a:solidFill>
                  <a:prstClr val="black"/>
                </a:solidFill>
              </a:rPr>
              <a:t> </a:t>
            </a:r>
            <a:r>
              <a:rPr lang="es-CO" sz="2000" dirty="0" smtClean="0">
                <a:solidFill>
                  <a:prstClr val="black"/>
                </a:solidFill>
              </a:rPr>
              <a:t>                               Semestre IV</a:t>
            </a:r>
          </a:p>
          <a:p>
            <a:r>
              <a:rPr lang="es-CO" sz="2000" dirty="0">
                <a:solidFill>
                  <a:prstClr val="black"/>
                </a:solidFill>
              </a:rPr>
              <a:t> </a:t>
            </a:r>
            <a:r>
              <a:rPr lang="es-CO" sz="2000" dirty="0" smtClean="0">
                <a:solidFill>
                  <a:prstClr val="black"/>
                </a:solidFill>
              </a:rPr>
              <a:t>                           Didáctica del Inglés </a:t>
            </a:r>
          </a:p>
          <a:p>
            <a:r>
              <a:rPr lang="es-CO" sz="2000" dirty="0">
                <a:solidFill>
                  <a:prstClr val="black"/>
                </a:solidFill>
              </a:rPr>
              <a:t> </a:t>
            </a:r>
            <a:r>
              <a:rPr lang="es-CO" sz="2000" dirty="0" smtClean="0">
                <a:solidFill>
                  <a:prstClr val="black"/>
                </a:solidFill>
              </a:rPr>
              <a:t>                                     2013</a:t>
            </a:r>
            <a:endParaRPr lang="es-CO" sz="20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83768" y="295680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prstClr val="black"/>
                </a:solidFill>
              </a:rPr>
              <a:t>Lina Marcela Sánchez Soto</a:t>
            </a:r>
          </a:p>
          <a:p>
            <a:r>
              <a:rPr lang="es-CO" sz="2400" dirty="0" smtClean="0">
                <a:solidFill>
                  <a:prstClr val="black"/>
                </a:solidFill>
              </a:rPr>
              <a:t>    </a:t>
            </a:r>
            <a:r>
              <a:rPr lang="es-CO" sz="2000" dirty="0" smtClean="0">
                <a:solidFill>
                  <a:prstClr val="black"/>
                </a:solidFill>
              </a:rPr>
              <a:t>Maestra en Formación</a:t>
            </a:r>
            <a:endParaRPr lang="es-CO" sz="2000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31740" y="764704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prstClr val="black"/>
                </a:solidFill>
              </a:rPr>
              <a:t>DOMINANCIA </a:t>
            </a:r>
          </a:p>
          <a:p>
            <a:pPr algn="ctr"/>
            <a:r>
              <a:rPr lang="es-CO" sz="3600" b="1" dirty="0" smtClean="0">
                <a:solidFill>
                  <a:prstClr val="black"/>
                </a:solidFill>
              </a:rPr>
              <a:t>DE LOS HEMISFERIOS</a:t>
            </a:r>
          </a:p>
          <a:p>
            <a:r>
              <a:rPr lang="es-CO" sz="2000" dirty="0" smtClean="0">
                <a:solidFill>
                  <a:prstClr val="black"/>
                </a:solidFill>
              </a:rPr>
              <a:t>          </a:t>
            </a:r>
            <a:endParaRPr lang="es-CO" sz="2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391"/>
            <a:ext cx="15621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7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772816"/>
            <a:ext cx="6048672" cy="44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5113" cy="9244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HEMISFERIOS CEREBRALES </a:t>
            </a:r>
            <a:endParaRPr lang="es-CO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3.gstatic.com/images?q=tbn:ANd9GcRhiHQ7Ff6O1ayK-pF7kD1ROHJiHbnO9WbyzWAqoqLB3YisCteL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2257425" cy="2028826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987824" y="1196752"/>
            <a:ext cx="5256584" cy="936104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66"/>
                </a:solidFill>
              </a:rPr>
              <a:t>DOMINANCIA DEL HEMISFERIO IZQUIERDO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endParaRPr lang="es-CO" sz="3200" dirty="0">
              <a:solidFill>
                <a:srgbClr val="FF0066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117180" cy="86142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CO" sz="2400" dirty="0" smtClean="0">
                <a:solidFill>
                  <a:schemeClr val="bg1"/>
                </a:solidFill>
              </a:rPr>
              <a:t>  El niño que tenga el hemisferio izquierdo mas dominante, aprende mejor cuando se le da instrucciones paso a paso.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 smtClean="0">
                <a:solidFill>
                  <a:schemeClr val="bg1"/>
                </a:solidFill>
              </a:rPr>
              <a:t>Presentarles tareas estructuradas y secuenciales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Lo ideal </a:t>
            </a:r>
            <a:r>
              <a:rPr lang="es-CO" sz="2400" dirty="0" smtClean="0">
                <a:solidFill>
                  <a:schemeClr val="bg1"/>
                </a:solidFill>
              </a:rPr>
              <a:t>es que todo lo desarrollado, este escrito en el tablero. </a:t>
            </a:r>
          </a:p>
          <a:p>
            <a:pPr>
              <a:buFont typeface="Wingdings" pitchFamily="2" charset="2"/>
              <a:buChar char="Ø"/>
            </a:pPr>
            <a:endParaRPr lang="es-CO" sz="2400" dirty="0" smtClean="0">
              <a:ln>
                <a:solidFill>
                  <a:srgbClr val="FF0066"/>
                </a:solidFill>
              </a:ln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fdem.com/wpblog/wp-content/themes/toolbox/Images/cabecera_1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20688"/>
            <a:ext cx="3076575" cy="1905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124744"/>
            <a:ext cx="4680520" cy="10081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DOMINANCIA DEL HEMISFERIO DERECHO</a:t>
            </a:r>
            <a:endParaRPr lang="es-CO" dirty="0">
              <a:solidFill>
                <a:srgbClr val="FF006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539552" y="2708920"/>
            <a:ext cx="7273925" cy="31670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 smtClean="0">
                <a:solidFill>
                  <a:schemeClr val="bg1"/>
                </a:solidFill>
              </a:rPr>
              <a:t>El niño con el hemisferio derecho dominante necesita tener una visión general de la tarea que se va realizar.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 smtClean="0">
                <a:solidFill>
                  <a:schemeClr val="bg1"/>
                </a:solidFill>
              </a:rPr>
              <a:t>Lo ideal es que las tareas sean abiertas que tengan el elemento de la creatividad.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 smtClean="0">
                <a:solidFill>
                  <a:schemeClr val="bg1"/>
                </a:solidFill>
              </a:rPr>
              <a:t>Aprenden mejor a través del descubrimiento y la intuición. 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dMDIUFUrAxU/TvoovqbjquI/AAAAAAAAAro/7yfro1pejP4/s400/4%2Bcuadrantes%2Bcerebra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2784310" cy="2088232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6840760" cy="32403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s-CO" sz="2400" dirty="0" smtClean="0">
                <a:solidFill>
                  <a:schemeClr val="bg1"/>
                </a:solidFill>
              </a:rPr>
              <a:t>Todos los niños aprenden mejor cuando se estimulan ambos hemisferios.</a:t>
            </a:r>
          </a:p>
          <a:p>
            <a:pPr algn="just">
              <a:buFont typeface="Wingdings" pitchFamily="2" charset="2"/>
              <a:buChar char="Ø"/>
            </a:pPr>
            <a:r>
              <a:rPr lang="es-CO" sz="2400" dirty="0" smtClean="0">
                <a:solidFill>
                  <a:schemeClr val="bg1"/>
                </a:solidFill>
              </a:rPr>
              <a:t> El uso de la canciones como herramienta para aprender inglés combina las palabras y el lenguaje (hemisferio izquierdo) con el ritmo (hemisferio derecho).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pdfebookes.com/186/relationships_126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285875" cy="2000251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5760640" cy="1080119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0066"/>
                </a:solidFill>
              </a:rPr>
              <a:t>DIFERENCIA ENTRE EL CEREBRO MASCULINO Y EL CEREBRO FEMENINO</a:t>
            </a:r>
            <a:endParaRPr lang="es-CO" sz="2400" dirty="0">
              <a:solidFill>
                <a:srgbClr val="FF0066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200800" cy="3600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 el libro </a:t>
            </a:r>
            <a:r>
              <a:rPr lang="es-CO" i="1" dirty="0" err="1" smtClean="0">
                <a:solidFill>
                  <a:schemeClr val="bg1"/>
                </a:solidFill>
              </a:rPr>
              <a:t>Brain</a:t>
            </a:r>
            <a:r>
              <a:rPr lang="es-CO" i="1" dirty="0" smtClean="0">
                <a:solidFill>
                  <a:schemeClr val="bg1"/>
                </a:solidFill>
              </a:rPr>
              <a:t> Sex. </a:t>
            </a:r>
            <a:r>
              <a:rPr lang="es-CO" i="1" dirty="0" err="1" smtClean="0">
                <a:solidFill>
                  <a:schemeClr val="bg1"/>
                </a:solidFill>
              </a:rPr>
              <a:t>The</a:t>
            </a:r>
            <a:r>
              <a:rPr lang="es-CO" i="1" dirty="0" smtClean="0">
                <a:solidFill>
                  <a:schemeClr val="bg1"/>
                </a:solidFill>
              </a:rPr>
              <a:t> Real </a:t>
            </a:r>
            <a:r>
              <a:rPr lang="es-CO" i="1" dirty="0" err="1" smtClean="0">
                <a:solidFill>
                  <a:schemeClr val="bg1"/>
                </a:solidFill>
              </a:rPr>
              <a:t>Diffference</a:t>
            </a:r>
            <a:r>
              <a:rPr lang="es-CO" i="1" dirty="0" smtClean="0">
                <a:solidFill>
                  <a:schemeClr val="bg1"/>
                </a:solidFill>
              </a:rPr>
              <a:t> </a:t>
            </a:r>
            <a:r>
              <a:rPr lang="es-CO" i="1" dirty="0" err="1" smtClean="0">
                <a:solidFill>
                  <a:schemeClr val="bg1"/>
                </a:solidFill>
              </a:rPr>
              <a:t>Between</a:t>
            </a:r>
            <a:r>
              <a:rPr lang="es-CO" i="1" dirty="0" smtClean="0">
                <a:solidFill>
                  <a:schemeClr val="bg1"/>
                </a:solidFill>
              </a:rPr>
              <a:t> </a:t>
            </a:r>
            <a:r>
              <a:rPr lang="es-CO" i="1" dirty="0" err="1" smtClean="0">
                <a:solidFill>
                  <a:schemeClr val="bg1"/>
                </a:solidFill>
              </a:rPr>
              <a:t>Men</a:t>
            </a:r>
            <a:r>
              <a:rPr lang="es-CO" i="1" dirty="0" smtClean="0">
                <a:solidFill>
                  <a:schemeClr val="bg1"/>
                </a:solidFill>
              </a:rPr>
              <a:t> and </a:t>
            </a:r>
            <a:r>
              <a:rPr lang="es-CO" i="1" dirty="0" err="1" smtClean="0">
                <a:solidFill>
                  <a:schemeClr val="bg1"/>
                </a:solidFill>
              </a:rPr>
              <a:t>Women</a:t>
            </a:r>
            <a:r>
              <a:rPr lang="es-CO" i="1" dirty="0" smtClean="0">
                <a:solidFill>
                  <a:schemeClr val="bg1"/>
                </a:solidFill>
              </a:rPr>
              <a:t>. (1991) (Sexo Cerebral. La verdadera diferencia entre hombres y mujeres) </a:t>
            </a:r>
            <a:r>
              <a:rPr lang="es-CO" dirty="0" smtClean="0">
                <a:solidFill>
                  <a:schemeClr val="bg1"/>
                </a:solidFill>
              </a:rPr>
              <a:t>de </a:t>
            </a:r>
            <a:r>
              <a:rPr lang="es-CO" dirty="0" err="1" smtClean="0">
                <a:solidFill>
                  <a:schemeClr val="bg1"/>
                </a:solidFill>
              </a:rPr>
              <a:t>Anne</a:t>
            </a:r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 err="1" smtClean="0">
                <a:solidFill>
                  <a:schemeClr val="bg1"/>
                </a:solidFill>
              </a:rPr>
              <a:t>Moir</a:t>
            </a:r>
            <a:r>
              <a:rPr lang="es-CO" dirty="0" smtClean="0">
                <a:solidFill>
                  <a:schemeClr val="bg1"/>
                </a:solidFill>
              </a:rPr>
              <a:t> y David </a:t>
            </a:r>
            <a:r>
              <a:rPr lang="es-CO" dirty="0" err="1" smtClean="0">
                <a:solidFill>
                  <a:schemeClr val="bg1"/>
                </a:solidFill>
              </a:rPr>
              <a:t>Jessel</a:t>
            </a:r>
            <a:r>
              <a:rPr lang="es-CO" dirty="0" smtClean="0">
                <a:solidFill>
                  <a:schemeClr val="bg1"/>
                </a:solidFill>
              </a:rPr>
              <a:t> se plantea: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s-CO" dirty="0" smtClean="0">
                <a:solidFill>
                  <a:schemeClr val="bg1"/>
                </a:solidFill>
              </a:rPr>
              <a:t>Cinco características del cerebro masculino: agresión, competitividad, autoafirmación, autoconfianza y </a:t>
            </a:r>
            <a:r>
              <a:rPr lang="es-CO" dirty="0" err="1" smtClean="0">
                <a:solidFill>
                  <a:schemeClr val="bg1"/>
                </a:solidFill>
              </a:rPr>
              <a:t>autodependencia</a:t>
            </a:r>
            <a:r>
              <a:rPr lang="es-CO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s-CO" dirty="0" smtClean="0">
                <a:solidFill>
                  <a:schemeClr val="bg1"/>
                </a:solidFill>
              </a:rPr>
              <a:t>Las mujeres usan mejor el lenguaje y la memoria, tienen mayor consciencia sensorial y sociabilidad.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125113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APRENDER IDIOMAS ES SALUDABLE PARA NUESTRO CEREBRO </a:t>
            </a:r>
            <a:endParaRPr lang="es-CO" b="1" dirty="0">
              <a:solidFill>
                <a:srgbClr val="FF0066"/>
              </a:solidFill>
            </a:endParaRPr>
          </a:p>
        </p:txBody>
      </p:sp>
      <p:pic>
        <p:nvPicPr>
          <p:cNvPr id="6" name="Soporte Cientifico Aprender idiomas es Saludable para el Cerebr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263691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0271" y="548680"/>
            <a:ext cx="63369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6600" b="1" dirty="0" smtClean="0">
                <a:ln w="50800"/>
                <a:solidFill>
                  <a:srgbClr val="FF0066"/>
                </a:solidFill>
              </a:rPr>
              <a:t>EL CEREBRO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41109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03960" y="2441600"/>
            <a:ext cx="5383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Durante los últimos 10 años se han visto progresos en la comprensión del cerebro humano, que tienen una importante influencia en la forma en la que </a:t>
            </a:r>
            <a:r>
              <a:rPr lang="es-CO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APRENDEMOS y ENSEÑAMOS</a:t>
            </a:r>
            <a:r>
              <a:rPr lang="es-CO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CO" sz="2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84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10583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dirty="0">
                <a:solidFill>
                  <a:srgbClr val="FF0066"/>
                </a:solidFill>
                <a:hlinkClick r:id="rId2"/>
              </a:rPr>
              <a:t> </a:t>
            </a:r>
            <a:r>
              <a:rPr lang="es-CO" dirty="0" smtClean="0">
                <a:solidFill>
                  <a:srgbClr val="FF0066"/>
                </a:solidFill>
                <a:hlinkClick r:id="rId2"/>
              </a:rPr>
              <a:t> </a:t>
            </a:r>
            <a:r>
              <a:rPr lang="es-CO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s-CO" dirty="0">
                <a:solidFill>
                  <a:schemeClr val="bg1"/>
                </a:solidFill>
                <a:hlinkClick r:id="rId2"/>
              </a:rPr>
              <a:t>://</a:t>
            </a:r>
            <a:r>
              <a:rPr lang="es-CO" dirty="0" smtClean="0">
                <a:solidFill>
                  <a:schemeClr val="bg1"/>
                </a:solidFill>
                <a:hlinkClick r:id="rId2"/>
              </a:rPr>
              <a:t>www.marcelac.com.ar/cerebro.htm</a:t>
            </a:r>
            <a:r>
              <a:rPr lang="es-CO" dirty="0">
                <a:solidFill>
                  <a:schemeClr val="bg1"/>
                </a:solidFill>
              </a:rPr>
              <a:t>. ¿Estás utilizando sólo la mitad de tu cerebro?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80904" y="19888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dirty="0" smtClean="0">
                <a:solidFill>
                  <a:srgbClr val="FF0066"/>
                </a:solidFill>
              </a:rPr>
              <a:t>  </a:t>
            </a:r>
            <a:r>
              <a:rPr lang="es-CO" dirty="0" smtClean="0">
                <a:solidFill>
                  <a:schemeClr val="bg1"/>
                </a:solidFill>
              </a:rPr>
              <a:t>http</a:t>
            </a:r>
            <a:r>
              <a:rPr lang="es-CO" dirty="0">
                <a:solidFill>
                  <a:schemeClr val="bg1"/>
                </a:solidFill>
              </a:rPr>
              <a:t>://</a:t>
            </a:r>
            <a:r>
              <a:rPr lang="es-CO" dirty="0" smtClean="0">
                <a:solidFill>
                  <a:schemeClr val="bg1"/>
                </a:solidFill>
              </a:rPr>
              <a:t>www.personarte.com/hemisferios.htm.Hemisferios </a:t>
            </a:r>
            <a:r>
              <a:rPr lang="es-CO" dirty="0">
                <a:solidFill>
                  <a:schemeClr val="bg1"/>
                </a:solidFill>
              </a:rPr>
              <a:t>cerebrales y el procesamiento de la información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071600" y="548680"/>
            <a:ext cx="4496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rgbClr val="FF0066"/>
                </a:solidFill>
                <a:effectLst/>
              </a:rPr>
              <a:t>Cibergrafía</a:t>
            </a:r>
            <a:endParaRPr lang="es-ES" sz="5400" b="1" cap="none" spc="0" dirty="0">
              <a:ln w="50800"/>
              <a:solidFill>
                <a:srgbClr val="FF0066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07707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  <a:hlinkClick r:id="rId3"/>
              </a:rPr>
              <a:t>  http://noespocacosa.wordpress.com/2008/10/07/un-ejercicio-sencillo-para-determinar-cual-hemisferio-cerebral-predomina-en-ti/</a:t>
            </a:r>
            <a:r>
              <a:rPr lang="es-CO" dirty="0" smtClean="0">
                <a:solidFill>
                  <a:schemeClr val="bg1"/>
                </a:solidFill>
              </a:rPr>
              <a:t>.  Un ejercicio sencillo para determinar cuál hemisferio cerebral predomina en </a:t>
            </a:r>
            <a:r>
              <a:rPr lang="es-CO" dirty="0" err="1" smtClean="0">
                <a:solidFill>
                  <a:schemeClr val="bg1"/>
                </a:solidFill>
              </a:rPr>
              <a:t>tí</a:t>
            </a:r>
            <a:endParaRPr lang="es-CO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466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96456" y="692696"/>
            <a:ext cx="59795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 w="50800"/>
                <a:solidFill>
                  <a:srgbClr val="FF0066"/>
                </a:solidFill>
                <a:effectLst/>
              </a:rPr>
              <a:t>El cerebro triuno</a:t>
            </a:r>
            <a:endParaRPr lang="es-ES" sz="4800" b="1" cap="none" spc="0" dirty="0">
              <a:ln w="50800"/>
              <a:solidFill>
                <a:srgbClr val="FF0066"/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52" y="1916832"/>
            <a:ext cx="7738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rgbClr val="FF0066"/>
                </a:solidFill>
              </a:rPr>
              <a:t>*</a:t>
            </a:r>
            <a:r>
              <a:rPr lang="es-CO" sz="2400" dirty="0" smtClean="0">
                <a:solidFill>
                  <a:schemeClr val="bg1"/>
                </a:solidFill>
              </a:rPr>
              <a:t>Teoría del Dr. Paul Maclean en el año 1990, el cual dice que el cerebro se puede dividir en tres partes</a:t>
            </a:r>
            <a:r>
              <a:rPr lang="es-CO" sz="2000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53" y="169504"/>
            <a:ext cx="1728192" cy="155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26765"/>
            <a:ext cx="5256584" cy="3264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35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" action="ppaction://hlinkshowjump?jump=nextslide"/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2323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462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91880" y="587258"/>
            <a:ext cx="32191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7200" b="1" dirty="0" smtClean="0">
                <a:ln w="50800"/>
                <a:solidFill>
                  <a:srgbClr val="FF0066"/>
                </a:solidFill>
              </a:rPr>
              <a:t>Reptil</a:t>
            </a:r>
            <a:endParaRPr lang="es-ES" sz="7200" b="1" cap="none" spc="0" dirty="0">
              <a:ln w="50800"/>
              <a:solidFill>
                <a:srgbClr val="FF0066"/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3166" y="2420888"/>
            <a:ext cx="741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solidFill>
                  <a:srgbClr val="FF0066"/>
                </a:solidFill>
              </a:rPr>
              <a:t>*</a:t>
            </a:r>
            <a:r>
              <a:rPr lang="es-CO" sz="2800" dirty="0" smtClean="0">
                <a:solidFill>
                  <a:schemeClr val="bg1"/>
                </a:solidFill>
              </a:rPr>
              <a:t>Se encuentra en la base del cerebro. </a:t>
            </a:r>
          </a:p>
          <a:p>
            <a:pPr algn="just"/>
            <a:endParaRPr lang="es-CO" sz="2800" dirty="0" smtClean="0">
              <a:solidFill>
                <a:schemeClr val="bg1"/>
              </a:solidFill>
            </a:endParaRPr>
          </a:p>
          <a:p>
            <a:pPr algn="just"/>
            <a:r>
              <a:rPr lang="es-CO" sz="2800" b="1" dirty="0" smtClean="0">
                <a:solidFill>
                  <a:srgbClr val="FF0066"/>
                </a:solidFill>
              </a:rPr>
              <a:t>*</a:t>
            </a:r>
            <a:r>
              <a:rPr lang="es-CO" sz="2800" dirty="0" smtClean="0">
                <a:solidFill>
                  <a:schemeClr val="bg1"/>
                </a:solidFill>
              </a:rPr>
              <a:t>Su motor es el:</a:t>
            </a:r>
          </a:p>
          <a:p>
            <a:pPr algn="just"/>
            <a:r>
              <a:rPr lang="es-CO" sz="2800" dirty="0" smtClean="0">
                <a:solidFill>
                  <a:schemeClr val="bg1"/>
                </a:solidFill>
              </a:rPr>
              <a:t> </a:t>
            </a:r>
            <a:r>
              <a:rPr lang="es-CO" sz="2800" dirty="0" smtClean="0">
                <a:solidFill>
                  <a:srgbClr val="FF0066"/>
                </a:solidFill>
              </a:rPr>
              <a:t>INSTINTO - SUPERVIVENCIA</a:t>
            </a:r>
            <a:r>
              <a:rPr lang="es-CO" sz="2800" dirty="0" smtClean="0">
                <a:solidFill>
                  <a:schemeClr val="bg1"/>
                </a:solidFill>
              </a:rPr>
              <a:t>: “huir o luchar”</a:t>
            </a:r>
          </a:p>
          <a:p>
            <a:pPr algn="just"/>
            <a:endParaRPr lang="es-CO" sz="2800" dirty="0" smtClean="0">
              <a:solidFill>
                <a:schemeClr val="bg1"/>
              </a:solidFill>
            </a:endParaRPr>
          </a:p>
          <a:p>
            <a:pPr algn="just"/>
            <a:r>
              <a:rPr lang="es-CO" sz="2800" b="1" dirty="0" smtClean="0">
                <a:solidFill>
                  <a:srgbClr val="FF0066"/>
                </a:solidFill>
              </a:rPr>
              <a:t>*</a:t>
            </a:r>
            <a:r>
              <a:rPr lang="es-CO" sz="2800" dirty="0" smtClean="0">
                <a:solidFill>
                  <a:schemeClr val="bg1"/>
                </a:solidFill>
              </a:rPr>
              <a:t>Se presenta con el miedo o estrés.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06" y="169982"/>
            <a:ext cx="2311524" cy="203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10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496144"/>
            <a:ext cx="3437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rgbClr val="FF0066"/>
                </a:solidFill>
                <a:effectLst/>
              </a:rPr>
              <a:t>Límbico</a:t>
            </a:r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03824" y="1844824"/>
            <a:ext cx="7056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>
                <a:solidFill>
                  <a:schemeClr val="bg1"/>
                </a:solidFill>
              </a:rPr>
              <a:t>Responsable de</a:t>
            </a:r>
            <a:r>
              <a:rPr lang="es-CO" sz="3200" dirty="0" smtClean="0">
                <a:solidFill>
                  <a:srgbClr val="FF0066"/>
                </a:solidFill>
              </a:rPr>
              <a:t>:</a:t>
            </a:r>
          </a:p>
          <a:p>
            <a:pPr algn="just"/>
            <a:endParaRPr lang="es-CO" sz="3200" dirty="0" smtClean="0">
              <a:solidFill>
                <a:schemeClr val="bg1"/>
              </a:solidFill>
            </a:endParaRPr>
          </a:p>
          <a:p>
            <a:pPr algn="just"/>
            <a:r>
              <a:rPr lang="es-CO" sz="3200" dirty="0" smtClean="0">
                <a:solidFill>
                  <a:srgbClr val="FF0066"/>
                </a:solidFill>
              </a:rPr>
              <a:t>-</a:t>
            </a:r>
            <a:r>
              <a:rPr lang="es-CO" sz="3200" dirty="0" smtClean="0">
                <a:solidFill>
                  <a:schemeClr val="bg1"/>
                </a:solidFill>
              </a:rPr>
              <a:t>las emociones. </a:t>
            </a:r>
          </a:p>
          <a:p>
            <a:pPr algn="just"/>
            <a:endParaRPr lang="es-CO" sz="3200" dirty="0" smtClean="0">
              <a:solidFill>
                <a:schemeClr val="bg1"/>
              </a:solidFill>
            </a:endParaRPr>
          </a:p>
          <a:p>
            <a:pPr algn="just"/>
            <a:r>
              <a:rPr lang="es-CO" sz="3200" dirty="0" smtClean="0">
                <a:solidFill>
                  <a:srgbClr val="FF0066"/>
                </a:solidFill>
              </a:rPr>
              <a:t>-</a:t>
            </a:r>
            <a:r>
              <a:rPr lang="es-CO" sz="3200" dirty="0" smtClean="0">
                <a:solidFill>
                  <a:schemeClr val="bg1"/>
                </a:solidFill>
              </a:rPr>
              <a:t>el sistema de creencias y valores.</a:t>
            </a:r>
          </a:p>
          <a:p>
            <a:pPr algn="just"/>
            <a:r>
              <a:rPr lang="es-CO" sz="32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s-CO" sz="3200" dirty="0">
                <a:solidFill>
                  <a:srgbClr val="FF0066"/>
                </a:solidFill>
              </a:rPr>
              <a:t>-</a:t>
            </a:r>
            <a:r>
              <a:rPr lang="es-CO" sz="3200" dirty="0" smtClean="0">
                <a:solidFill>
                  <a:schemeClr val="bg1"/>
                </a:solidFill>
              </a:rPr>
              <a:t>la memoria a largo plazo. 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38337"/>
            <a:ext cx="25922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366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07704" y="332656"/>
            <a:ext cx="4743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rgbClr val="FF0066"/>
                </a:solidFill>
                <a:effectLst/>
              </a:rPr>
              <a:t>Neo-córtex </a:t>
            </a:r>
            <a:endParaRPr lang="es-ES" sz="5400" b="1" cap="none" spc="0" dirty="0">
              <a:ln w="50800"/>
              <a:solidFill>
                <a:srgbClr val="FF0066"/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70080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rgbClr val="FF0066"/>
                </a:solidFill>
              </a:rPr>
              <a:t>*</a:t>
            </a:r>
            <a:r>
              <a:rPr lang="es-CO" sz="2400" b="1" dirty="0" smtClean="0">
                <a:solidFill>
                  <a:schemeClr val="bg1"/>
                </a:solidFill>
              </a:rPr>
              <a:t>Situado en la parte superior del cerebro.</a:t>
            </a:r>
            <a:r>
              <a:rPr lang="es-CO" sz="2400" b="1" dirty="0" smtClean="0"/>
              <a:t> </a:t>
            </a:r>
          </a:p>
          <a:p>
            <a:pPr algn="just"/>
            <a:r>
              <a:rPr lang="es-CO" sz="2400" dirty="0" smtClean="0">
                <a:solidFill>
                  <a:srgbClr val="FF0066"/>
                </a:solidFill>
              </a:rPr>
              <a:t>*</a:t>
            </a:r>
            <a:r>
              <a:rPr lang="es-CO" sz="2400" b="1" dirty="0" smtClean="0">
                <a:solidFill>
                  <a:schemeClr val="bg1"/>
                </a:solidFill>
              </a:rPr>
              <a:t>Es el área del pensamiento </a:t>
            </a:r>
            <a:r>
              <a:rPr lang="es-CO" sz="2400" b="1" dirty="0" smtClean="0">
                <a:solidFill>
                  <a:srgbClr val="FF0066"/>
                </a:solidFill>
              </a:rPr>
              <a:t>cognitivo.</a:t>
            </a:r>
          </a:p>
          <a:p>
            <a:pPr algn="just"/>
            <a:r>
              <a:rPr lang="es-CO" sz="2400" b="1" dirty="0" smtClean="0">
                <a:solidFill>
                  <a:srgbClr val="FF0066"/>
                </a:solidFill>
              </a:rPr>
              <a:t>*</a:t>
            </a:r>
            <a:r>
              <a:rPr lang="es-CO" sz="2400" b="1" dirty="0" smtClean="0">
                <a:solidFill>
                  <a:schemeClr val="bg1"/>
                </a:solidFill>
              </a:rPr>
              <a:t>Esta divido en dos partes: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250" y="3212976"/>
            <a:ext cx="6467475" cy="3222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3923928" y="4406808"/>
            <a:ext cx="1512168" cy="864096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3970784" y="4342028"/>
            <a:ext cx="1368152" cy="993656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2892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1570" y="689359"/>
            <a:ext cx="59522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50800"/>
                <a:solidFill>
                  <a:srgbClr val="FF0066"/>
                </a:solidFill>
                <a:effectLst/>
              </a:rPr>
              <a:t>Funciones específicas </a:t>
            </a:r>
          </a:p>
          <a:p>
            <a:pPr algn="ctr"/>
            <a:r>
              <a:rPr lang="es-ES" sz="3600" b="1" dirty="0">
                <a:ln w="50800"/>
                <a:solidFill>
                  <a:srgbClr val="FF0066"/>
                </a:solidFill>
              </a:rPr>
              <a:t>d</a:t>
            </a:r>
            <a:r>
              <a:rPr lang="es-ES" sz="3600" b="1" dirty="0" smtClean="0">
                <a:ln w="50800"/>
                <a:solidFill>
                  <a:srgbClr val="FF0066"/>
                </a:solidFill>
              </a:rPr>
              <a:t>e cada hemisferio</a:t>
            </a:r>
            <a:r>
              <a:rPr lang="es-ES" sz="3600" b="1" cap="none" spc="0" dirty="0" smtClean="0">
                <a:ln w="50800"/>
                <a:solidFill>
                  <a:srgbClr val="FF0066"/>
                </a:solidFill>
                <a:effectLst/>
              </a:rPr>
              <a:t> </a:t>
            </a:r>
            <a:endParaRPr lang="es-ES" sz="3600" b="1" cap="none" spc="0" dirty="0">
              <a:ln w="50800"/>
              <a:solidFill>
                <a:srgbClr val="FF0066"/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238953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Identificadas por el Dr. Roger Sperry </a:t>
            </a:r>
            <a:endParaRPr lang="es-CO" sz="20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184"/>
            <a:ext cx="1944216" cy="183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1384" y="2817565"/>
            <a:ext cx="4849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 w="50800"/>
                <a:solidFill>
                  <a:srgbClr val="FF0066"/>
                </a:solidFill>
                <a:effectLst/>
              </a:rPr>
              <a:t>Hemisferio derecho:</a:t>
            </a:r>
            <a:endParaRPr lang="es-ES" sz="3200" b="1" cap="none" spc="0" dirty="0">
              <a:ln w="50800"/>
              <a:solidFill>
                <a:srgbClr val="FF0066"/>
              </a:soli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1384" y="3416860"/>
            <a:ext cx="7820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rgbClr val="FF0066"/>
                </a:solidFill>
              </a:rPr>
              <a:t>-</a:t>
            </a:r>
            <a:r>
              <a:rPr lang="es-CO" sz="2000" dirty="0" smtClean="0">
                <a:solidFill>
                  <a:schemeClr val="bg1"/>
                </a:solidFill>
              </a:rPr>
              <a:t>Especializado </a:t>
            </a:r>
            <a:r>
              <a:rPr lang="es-CO" sz="2000" dirty="0">
                <a:solidFill>
                  <a:schemeClr val="bg1"/>
                </a:solidFill>
              </a:rPr>
              <a:t>en la percepción global, sintetizando la información que le </a:t>
            </a:r>
            <a:r>
              <a:rPr lang="es-CO" sz="2000" dirty="0" smtClean="0">
                <a:solidFill>
                  <a:schemeClr val="bg1"/>
                </a:solidFill>
              </a:rPr>
              <a:t>llega, en </a:t>
            </a:r>
            <a:r>
              <a:rPr lang="es-CO" sz="2000" dirty="0">
                <a:solidFill>
                  <a:schemeClr val="bg1"/>
                </a:solidFill>
              </a:rPr>
              <a:t>funciones como</a:t>
            </a:r>
            <a:r>
              <a:rPr lang="es-CO" sz="2000" dirty="0" smtClean="0">
                <a:solidFill>
                  <a:schemeClr val="bg1"/>
                </a:solidFill>
              </a:rPr>
              <a:t>: imaginar</a:t>
            </a:r>
            <a:r>
              <a:rPr lang="es-CO" sz="2000" dirty="0">
                <a:solidFill>
                  <a:schemeClr val="bg1"/>
                </a:solidFill>
              </a:rPr>
              <a:t>, crear, descubrir, expresión a través de la cara, la voz, gestos corporales</a:t>
            </a:r>
          </a:p>
          <a:p>
            <a:pPr algn="just"/>
            <a:r>
              <a:rPr lang="es-CO" sz="2000" dirty="0" smtClean="0">
                <a:solidFill>
                  <a:srgbClr val="FF0066"/>
                </a:solidFill>
              </a:rPr>
              <a:t>-</a:t>
            </a:r>
            <a:r>
              <a:rPr lang="es-CO" sz="2000" dirty="0" smtClean="0">
                <a:solidFill>
                  <a:schemeClr val="bg1"/>
                </a:solidFill>
              </a:rPr>
              <a:t>Con </a:t>
            </a:r>
            <a:r>
              <a:rPr lang="es-CO" sz="2000" dirty="0">
                <a:solidFill>
                  <a:schemeClr val="bg1"/>
                </a:solidFill>
              </a:rPr>
              <a:t>él vemos las cosas en el espacio, y cómo se combinan las partes para formar el </a:t>
            </a:r>
            <a:r>
              <a:rPr lang="es-CO" sz="2000" dirty="0" smtClean="0">
                <a:solidFill>
                  <a:schemeClr val="bg1"/>
                </a:solidFill>
              </a:rPr>
              <a:t>todo.</a:t>
            </a:r>
          </a:p>
          <a:p>
            <a:pPr algn="just"/>
            <a:r>
              <a:rPr lang="es-CO" sz="2000" dirty="0" smtClean="0">
                <a:solidFill>
                  <a:srgbClr val="FF0066"/>
                </a:solidFill>
              </a:rPr>
              <a:t>-</a:t>
            </a:r>
            <a:r>
              <a:rPr lang="es-CO" sz="2000" dirty="0" smtClean="0">
                <a:solidFill>
                  <a:schemeClr val="bg1"/>
                </a:solidFill>
              </a:rPr>
              <a:t>Tiene </a:t>
            </a:r>
            <a:r>
              <a:rPr lang="es-CO" sz="2000" dirty="0">
                <a:solidFill>
                  <a:schemeClr val="bg1"/>
                </a:solidFill>
              </a:rPr>
              <a:t>capacidad imaginativa y fantástica, espacial y perceptiva.</a:t>
            </a:r>
            <a:endParaRPr lang="es-CO" sz="2000" dirty="0" smtClean="0">
              <a:solidFill>
                <a:schemeClr val="bg1"/>
              </a:solidFill>
            </a:endParaRPr>
          </a:p>
          <a:p>
            <a:pPr algn="just"/>
            <a:r>
              <a:rPr lang="es-CO" sz="2000" dirty="0" smtClean="0">
                <a:solidFill>
                  <a:srgbClr val="FF0066"/>
                </a:solidFill>
              </a:rPr>
              <a:t>-</a:t>
            </a:r>
            <a:r>
              <a:rPr lang="es-CO" sz="2000" dirty="0" smtClean="0">
                <a:solidFill>
                  <a:schemeClr val="bg1"/>
                </a:solidFill>
              </a:rPr>
              <a:t>Depende </a:t>
            </a:r>
            <a:r>
              <a:rPr lang="es-CO" sz="2000" dirty="0">
                <a:solidFill>
                  <a:schemeClr val="bg1"/>
                </a:solidFill>
              </a:rPr>
              <a:t>de </a:t>
            </a:r>
            <a:r>
              <a:rPr lang="es-CO" sz="2000" dirty="0" smtClean="0">
                <a:solidFill>
                  <a:schemeClr val="bg1"/>
                </a:solidFill>
              </a:rPr>
              <a:t>“un panorama” </a:t>
            </a:r>
            <a:r>
              <a:rPr lang="es-CO" sz="2000" dirty="0">
                <a:solidFill>
                  <a:schemeClr val="bg1"/>
                </a:solidFill>
              </a:rPr>
              <a:t>cuando piensa y </a:t>
            </a:r>
            <a:r>
              <a:rPr lang="es-CO" sz="2000" dirty="0" smtClean="0">
                <a:solidFill>
                  <a:schemeClr val="bg1"/>
                </a:solidFill>
              </a:rPr>
              <a:t>recuerda.</a:t>
            </a:r>
            <a:endParaRPr lang="es-CO" sz="2000" dirty="0">
              <a:solidFill>
                <a:schemeClr val="bg1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65861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12981" y="548680"/>
            <a:ext cx="51491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 w="50800"/>
                <a:solidFill>
                  <a:srgbClr val="FF0066"/>
                </a:solidFill>
                <a:effectLst/>
              </a:rPr>
              <a:t>Hemisferio izquierdo:</a:t>
            </a:r>
            <a:endParaRPr lang="es-ES" sz="3200" b="1" cap="none" spc="0" dirty="0">
              <a:ln w="50800"/>
              <a:solidFill>
                <a:srgbClr val="FF0066"/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844824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rgbClr val="FF0066"/>
                </a:solidFill>
              </a:rPr>
              <a:t>-</a:t>
            </a:r>
            <a:r>
              <a:rPr lang="es-CO" sz="2400" dirty="0" smtClean="0">
                <a:solidFill>
                  <a:schemeClr val="bg1"/>
                </a:solidFill>
              </a:rPr>
              <a:t>Es analítico. </a:t>
            </a:r>
          </a:p>
          <a:p>
            <a:pPr algn="just"/>
            <a:endParaRPr lang="es-CO" sz="2400" dirty="0" smtClean="0">
              <a:solidFill>
                <a:schemeClr val="bg1"/>
              </a:solidFill>
            </a:endParaRPr>
          </a:p>
          <a:p>
            <a:pPr algn="just"/>
            <a:r>
              <a:rPr lang="es-CO" sz="2400" dirty="0" smtClean="0">
                <a:solidFill>
                  <a:srgbClr val="FF0066"/>
                </a:solidFill>
              </a:rPr>
              <a:t>-</a:t>
            </a:r>
            <a:r>
              <a:rPr lang="es-CO" sz="2400" dirty="0" smtClean="0">
                <a:solidFill>
                  <a:schemeClr val="bg1"/>
                </a:solidFill>
              </a:rPr>
              <a:t>Funciona de una manera secuencial, paso a paso, de forma lógica y lineal.</a:t>
            </a:r>
          </a:p>
          <a:p>
            <a:pPr algn="just"/>
            <a:endParaRPr lang="es-CO" sz="2400" dirty="0" smtClean="0">
              <a:solidFill>
                <a:schemeClr val="bg1"/>
              </a:solidFill>
            </a:endParaRPr>
          </a:p>
          <a:p>
            <a:pPr algn="just"/>
            <a:r>
              <a:rPr lang="es-CO" sz="2400" dirty="0" smtClean="0">
                <a:solidFill>
                  <a:srgbClr val="FF0066"/>
                </a:solidFill>
              </a:rPr>
              <a:t>-</a:t>
            </a:r>
            <a:r>
              <a:rPr lang="es-CO" sz="2400" dirty="0" smtClean="0">
                <a:solidFill>
                  <a:schemeClr val="bg1"/>
                </a:solidFill>
              </a:rPr>
              <a:t>Analiza, abstrae, cuenta, mide el tiempo, planea, verbaliza.</a:t>
            </a:r>
          </a:p>
          <a:p>
            <a:pPr algn="just"/>
            <a:endParaRPr lang="es-CO" sz="2400" dirty="0" smtClean="0">
              <a:solidFill>
                <a:schemeClr val="bg1"/>
              </a:solidFill>
            </a:endParaRPr>
          </a:p>
          <a:p>
            <a:pPr algn="just"/>
            <a:r>
              <a:rPr lang="es-CO" sz="2400" dirty="0" smtClean="0">
                <a:solidFill>
                  <a:srgbClr val="FF0066"/>
                </a:solidFill>
              </a:rPr>
              <a:t>-</a:t>
            </a:r>
            <a:r>
              <a:rPr lang="es-CO" sz="2400" dirty="0" smtClean="0">
                <a:solidFill>
                  <a:schemeClr val="bg1"/>
                </a:solidFill>
              </a:rPr>
              <a:t>Contiene la capacidad para las matemáticas, para leer y escribir.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3528"/>
            <a:ext cx="2574032" cy="203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0665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Invierno</Template>
  <TotalTime>353</TotalTime>
  <Words>762</Words>
  <Application>Microsoft Office PowerPoint</Application>
  <PresentationFormat>Presentación en pantalla (4:3)</PresentationFormat>
  <Paragraphs>87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Winter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HEMISFERIOS CEREBRALES </vt:lpstr>
      <vt:lpstr>DOMINANCIA DEL HEMISFERIO IZQUIERDO </vt:lpstr>
      <vt:lpstr>DOMINANCIA DEL HEMISFERIO DERECHO</vt:lpstr>
      <vt:lpstr>Diapositiva 17</vt:lpstr>
      <vt:lpstr>DIFERENCIA ENTRE EL CEREBRO MASCULINO Y EL CEREBRO FEMENINO</vt:lpstr>
      <vt:lpstr>APRENDER IDIOMAS ES SALUDABLE PARA NUESTRO CEREBRO 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Las Restrepo</dc:creator>
  <cp:lastModifiedBy>familia</cp:lastModifiedBy>
  <cp:revision>40</cp:revision>
  <dcterms:created xsi:type="dcterms:W3CDTF">2013-07-05T01:29:32Z</dcterms:created>
  <dcterms:modified xsi:type="dcterms:W3CDTF">2013-08-21T20:17:46Z</dcterms:modified>
</cp:coreProperties>
</file>